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78" r:id="rId9"/>
    <p:sldId id="264" r:id="rId10"/>
    <p:sldId id="263" r:id="rId11"/>
    <p:sldId id="267" r:id="rId12"/>
    <p:sldId id="274" r:id="rId13"/>
    <p:sldId id="262" r:id="rId14"/>
    <p:sldId id="273" r:id="rId15"/>
    <p:sldId id="279" r:id="rId16"/>
    <p:sldId id="268" r:id="rId17"/>
    <p:sldId id="280" r:id="rId18"/>
    <p:sldId id="282" r:id="rId19"/>
    <p:sldId id="271" r:id="rId20"/>
    <p:sldId id="272" r:id="rId21"/>
    <p:sldId id="276" r:id="rId22"/>
    <p:sldId id="270" r:id="rId23"/>
    <p:sldId id="275" r:id="rId24"/>
    <p:sldId id="281" r:id="rId25"/>
    <p:sldId id="269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39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1700-C090-45BD-8273-E414107FCA8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BACF2-418B-4C0A-8E0D-96B3C4D1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BACF2-418B-4C0A-8E0D-96B3C4D1F1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BACF2-418B-4C0A-8E0D-96B3C4D1F1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BACF2-418B-4C0A-8E0D-96B3C4D1F1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BACF2-418B-4C0A-8E0D-96B3C4D1F1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BACF2-418B-4C0A-8E0D-96B3C4D1F1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642924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857370"/>
            <a:ext cx="5786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07194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5" y="3000378"/>
            <a:ext cx="8286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Ахмедовой 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Раисат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Абдулмажидовны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Курсы повышения квалификации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001\Desktop\Раисат\img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70"/>
            <a:ext cx="2882454" cy="2226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001\Desktop\img058.jpg"/>
          <p:cNvPicPr>
            <a:picLocks noChangeAspect="1" noChangeArrowheads="1"/>
          </p:cNvPicPr>
          <p:nvPr/>
        </p:nvPicPr>
        <p:blipFill>
          <a:blip r:embed="rId4" cstate="print"/>
          <a:srcRect l="26432" t="31944" r="26432" b="20833"/>
          <a:stretch>
            <a:fillRect/>
          </a:stretch>
        </p:blipFill>
        <p:spPr bwMode="auto">
          <a:xfrm>
            <a:off x="2928926" y="1928808"/>
            <a:ext cx="3429024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001\Desktop\img057.jpg"/>
          <p:cNvPicPr>
            <a:picLocks noChangeAspect="1" noChangeArrowheads="1"/>
          </p:cNvPicPr>
          <p:nvPr/>
        </p:nvPicPr>
        <p:blipFill>
          <a:blip r:embed="rId5" cstate="print"/>
          <a:srcRect l="31424" t="33333" r="20458" b="19444"/>
          <a:stretch>
            <a:fillRect/>
          </a:stretch>
        </p:blipFill>
        <p:spPr bwMode="auto">
          <a:xfrm>
            <a:off x="5357818" y="1928808"/>
            <a:ext cx="3500462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714348" y="857238"/>
            <a:ext cx="771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1.»Детская психология, педагогика и частные методики» 20.11.-2.12.2006г..г.Махачкала. </a:t>
            </a:r>
          </a:p>
          <a:p>
            <a:r>
              <a:rPr lang="ru-RU" sz="1400" dirty="0" smtClean="0"/>
              <a:t>2.»Организация образовательного процесса в контексте ФГОС дошкольного образования». 11.04.2015г., г.Махачкала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достижения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001\Desktop\img052.jpg"/>
          <p:cNvPicPr>
            <a:picLocks noChangeAspect="1" noChangeArrowheads="1"/>
          </p:cNvPicPr>
          <p:nvPr/>
        </p:nvPicPr>
        <p:blipFill>
          <a:blip r:embed="rId3" cstate="print"/>
          <a:srcRect l="2864" t="2777" b="2777"/>
          <a:stretch>
            <a:fillRect/>
          </a:stretch>
        </p:blipFill>
        <p:spPr bwMode="auto">
          <a:xfrm>
            <a:off x="142844" y="1142990"/>
            <a:ext cx="2857520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001\Desktop\img063.jpg"/>
          <p:cNvPicPr>
            <a:picLocks noChangeAspect="1" noChangeArrowheads="1"/>
          </p:cNvPicPr>
          <p:nvPr/>
        </p:nvPicPr>
        <p:blipFill>
          <a:blip r:embed="rId4" cstate="print"/>
          <a:srcRect t="2498" r="2048" b="2099"/>
          <a:stretch>
            <a:fillRect/>
          </a:stretch>
        </p:blipFill>
        <p:spPr bwMode="auto">
          <a:xfrm>
            <a:off x="1714480" y="1285866"/>
            <a:ext cx="3521059" cy="24251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001\Desktop\img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14428"/>
            <a:ext cx="3233199" cy="2285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001\Desktop\9dd796f6-9cc9-4533-9876-fa14f8c7f5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643056"/>
            <a:ext cx="3249089" cy="24368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001\Desktop\img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00114"/>
            <a:ext cx="2451473" cy="30704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Users\001\Desktop\img061.jpg"/>
          <p:cNvPicPr>
            <a:picLocks noChangeAspect="1" noChangeArrowheads="1"/>
          </p:cNvPicPr>
          <p:nvPr/>
        </p:nvPicPr>
        <p:blipFill>
          <a:blip r:embed="rId4" cstate="print"/>
          <a:srcRect t="2777" r="4819" b="2777"/>
          <a:stretch>
            <a:fillRect/>
          </a:stretch>
        </p:blipFill>
        <p:spPr bwMode="auto">
          <a:xfrm>
            <a:off x="6357950" y="928676"/>
            <a:ext cx="2143140" cy="30077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 descr="C:\Users\001\Desktop\img056.jpg"/>
          <p:cNvPicPr>
            <a:picLocks noChangeAspect="1" noChangeArrowheads="1"/>
          </p:cNvPicPr>
          <p:nvPr/>
        </p:nvPicPr>
        <p:blipFill>
          <a:blip r:embed="rId5" cstate="print"/>
          <a:srcRect b="4166"/>
          <a:stretch>
            <a:fillRect/>
          </a:stretch>
        </p:blipFill>
        <p:spPr bwMode="auto">
          <a:xfrm>
            <a:off x="571472" y="928676"/>
            <a:ext cx="2055508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4" descr="C:\Users\001\Desktop\img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71486"/>
            <a:ext cx="2500330" cy="3500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4" name="Picture 4" descr="C:\Users\001\Desktop\img049.jpg"/>
          <p:cNvPicPr>
            <a:picLocks noChangeAspect="1" noChangeArrowheads="1"/>
          </p:cNvPicPr>
          <p:nvPr/>
        </p:nvPicPr>
        <p:blipFill>
          <a:blip r:embed="rId3" cstate="print"/>
          <a:srcRect l="12684" t="13889" r="16612" b="15277"/>
          <a:stretch>
            <a:fillRect/>
          </a:stretch>
        </p:blipFill>
        <p:spPr bwMode="auto">
          <a:xfrm>
            <a:off x="4071934" y="1000114"/>
            <a:ext cx="2714644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:\Users\001\Desktop\img051.jpg"/>
          <p:cNvPicPr>
            <a:picLocks noChangeAspect="1" noChangeArrowheads="1"/>
          </p:cNvPicPr>
          <p:nvPr/>
        </p:nvPicPr>
        <p:blipFill>
          <a:blip r:embed="rId4" cstate="print"/>
          <a:srcRect l="13240" t="18892" r="19296" b="13098"/>
          <a:stretch>
            <a:fillRect/>
          </a:stretch>
        </p:blipFill>
        <p:spPr bwMode="auto">
          <a:xfrm>
            <a:off x="142844" y="1000114"/>
            <a:ext cx="2714644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C:\Users\001\Desktop\img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000114"/>
            <a:ext cx="2243153" cy="2803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C:\Users\001\Desktop\6425d6c8-6b71-499f-b9f1-b920ebe821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714494"/>
            <a:ext cx="2571768" cy="2616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8194" name="Picture 2" descr="C:\Users\001\Desktop\46227c84-cf00-498a-9750-093156bce4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72"/>
            <a:ext cx="3857652" cy="300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001\Desktop\8ffa75bc-54de-4bde-8faf-fb0b3f921dc9.jpg"/>
          <p:cNvPicPr>
            <a:picLocks noChangeAspect="1" noChangeArrowheads="1"/>
          </p:cNvPicPr>
          <p:nvPr/>
        </p:nvPicPr>
        <p:blipFill>
          <a:blip r:embed="rId4" cstate="print"/>
          <a:srcRect t="21045"/>
          <a:stretch>
            <a:fillRect/>
          </a:stretch>
        </p:blipFill>
        <p:spPr bwMode="auto">
          <a:xfrm>
            <a:off x="4929190" y="428610"/>
            <a:ext cx="398235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001\Desktop\7a7cf2b5-16b2-460a-99c0-f4befeb9fa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571750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5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785918" y="42861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Методические разработки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214428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Конспект НОД по ПДД- «Путешествие по улицам города»-</a:t>
            </a:r>
            <a:r>
              <a:rPr lang="ru-RU" b="1" dirty="0" smtClean="0">
                <a:solidFill>
                  <a:srgbClr val="002060"/>
                </a:solidFill>
              </a:rPr>
              <a:t>2021г.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Конспект НОД по рисовании «Дорожные знаки» -2019г.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Конспект НОД по ПДД «Профессия  спасатель» -2018г.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Конспект НОД- мероприятия «</a:t>
            </a:r>
            <a:r>
              <a:rPr lang="ru-RU" b="1" dirty="0" err="1" smtClean="0">
                <a:solidFill>
                  <a:srgbClr val="002060"/>
                </a:solidFill>
              </a:rPr>
              <a:t>Эколята</a:t>
            </a:r>
            <a:r>
              <a:rPr lang="ru-RU" b="1" dirty="0" smtClean="0">
                <a:solidFill>
                  <a:srgbClr val="002060"/>
                </a:solidFill>
              </a:rPr>
              <a:t> - дошколята»-2019г.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Конспект НОД –экспериментирование «Воздух и вода»-2020г.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Конспект мероприятия  «День Единства Дагестана» -2019г.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Конспект НОД по ПДД «Соблюдай ПДД» -2019г.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Беседа для детей по ОБЖ «Огонь- друг, огонь враг»-2019г.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Проект «День Матери»-2019г.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Проект «День открытых дверей»-1019г.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Дидактическая игра « Сломанный светофор»-</a:t>
            </a:r>
            <a:r>
              <a:rPr lang="ru-RU" b="1" dirty="0" smtClean="0">
                <a:solidFill>
                  <a:srgbClr val="002060"/>
                </a:solidFill>
              </a:rPr>
              <a:t>2020г.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8573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786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</a:rPr>
              <a:t>Родительские собрания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«Работаем пальчиками и развиваем речь»-2020г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«Возрастные и индивидуальные особенности ребенка 5-6 лет.»-2019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Консультации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</a:rPr>
              <a:t>Прогулки и их значение», 2020г.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«Роль дыхательной гимнастики в оздоровлении детей»,2020г.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«Зимние сказки или что читать ребенку зимой»,2019г.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«Правила поведения при пожаре»,2019г.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001\Desktop\440cb1a5-4440-4810-a7f3-1c3fb1e46a58.jpg"/>
          <p:cNvPicPr>
            <a:picLocks noChangeAspect="1" noChangeArrowheads="1"/>
          </p:cNvPicPr>
          <p:nvPr/>
        </p:nvPicPr>
        <p:blipFill>
          <a:blip r:embed="rId3" cstate="print"/>
          <a:srcRect t="13802" b="19401"/>
          <a:stretch>
            <a:fillRect/>
          </a:stretch>
        </p:blipFill>
        <p:spPr bwMode="auto">
          <a:xfrm>
            <a:off x="285720" y="428610"/>
            <a:ext cx="5703860" cy="2857520"/>
          </a:xfrm>
          <a:prstGeom prst="rect">
            <a:avLst/>
          </a:prstGeom>
          <a:noFill/>
        </p:spPr>
      </p:pic>
      <p:pic>
        <p:nvPicPr>
          <p:cNvPr id="2051" name="Picture 3" descr="C:\Users\001\Desktop\46bfeb6c-ef63-4579-9ab5-dcf7bdd0cc65.jpg"/>
          <p:cNvPicPr>
            <a:picLocks noChangeAspect="1" noChangeArrowheads="1"/>
          </p:cNvPicPr>
          <p:nvPr/>
        </p:nvPicPr>
        <p:blipFill>
          <a:blip r:embed="rId4" cstate="print"/>
          <a:srcRect b="40911"/>
          <a:stretch>
            <a:fillRect/>
          </a:stretch>
        </p:blipFill>
        <p:spPr bwMode="auto">
          <a:xfrm>
            <a:off x="3000364" y="2071684"/>
            <a:ext cx="580315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21429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самообразования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714362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«Экологическое воспитание детей дошкольного возраста»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Продолжать повышать педагогический уровень профессиональную компетентность. Внедрять в работу метод направления в воспитании и обучении детей . Привлекать родителей в воспитании экологической культуры поведения у детей.</a:t>
            </a:r>
          </a:p>
          <a:p>
            <a:r>
              <a:rPr lang="ru-RU" b="1" dirty="0" smtClean="0"/>
              <a:t>Актуальность: </a:t>
            </a:r>
          </a:p>
          <a:p>
            <a:r>
              <a:rPr lang="ru-RU" dirty="0" smtClean="0"/>
              <a:t>«Все хорошее в людях- из детства!</a:t>
            </a:r>
          </a:p>
          <a:p>
            <a:r>
              <a:rPr lang="ru-RU" dirty="0" smtClean="0"/>
              <a:t>Как истоки добра пробудить?</a:t>
            </a:r>
          </a:p>
          <a:p>
            <a:r>
              <a:rPr lang="ru-RU" dirty="0" smtClean="0"/>
              <a:t>Прикоснуться к природе всем сердцем</a:t>
            </a:r>
          </a:p>
          <a:p>
            <a:r>
              <a:rPr lang="ru-RU" dirty="0" smtClean="0"/>
              <a:t>Удивиться , узнать , полюбить!</a:t>
            </a:r>
          </a:p>
          <a:p>
            <a:r>
              <a:rPr lang="ru-RU" dirty="0" smtClean="0"/>
              <a:t>Мы хотим чтоб земля расцветала,</a:t>
            </a:r>
          </a:p>
          <a:p>
            <a:r>
              <a:rPr lang="ru-RU" dirty="0" smtClean="0"/>
              <a:t>И росли , как цветы малыши,</a:t>
            </a:r>
          </a:p>
          <a:p>
            <a:r>
              <a:rPr lang="ru-RU" dirty="0" smtClean="0"/>
              <a:t>Чтоб для них экология стала,</a:t>
            </a:r>
          </a:p>
          <a:p>
            <a:r>
              <a:rPr lang="ru-RU" dirty="0" smtClean="0"/>
              <a:t>Не наукой , а частью души!».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146" name="Picture 2" descr="C:\Users\001\Desktop\01d57568-0dae-4c1e-9f9a-5c7f49936986.jpg"/>
          <p:cNvPicPr>
            <a:picLocks noChangeAspect="1" noChangeArrowheads="1"/>
          </p:cNvPicPr>
          <p:nvPr/>
        </p:nvPicPr>
        <p:blipFill>
          <a:blip r:embed="rId3" cstate="print"/>
          <a:srcRect l="8301" t="5364" b="7916"/>
          <a:stretch>
            <a:fillRect/>
          </a:stretch>
        </p:blipFill>
        <p:spPr bwMode="auto">
          <a:xfrm>
            <a:off x="500034" y="214296"/>
            <a:ext cx="4357718" cy="3496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 descr="C:\Users\001\Desktop\3f1e0897-dd33-4d78-b4c6-d9325389a5ee.jpg"/>
          <p:cNvPicPr>
            <a:picLocks noChangeAspect="1" noChangeArrowheads="1"/>
          </p:cNvPicPr>
          <p:nvPr/>
        </p:nvPicPr>
        <p:blipFill>
          <a:blip r:embed="rId4" cstate="print"/>
          <a:srcRect l="24144" t="19596" r="25261" b="18936"/>
          <a:stretch>
            <a:fillRect/>
          </a:stretch>
        </p:blipFill>
        <p:spPr bwMode="auto">
          <a:xfrm>
            <a:off x="2214546" y="1785914"/>
            <a:ext cx="335758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001\Desktop\c59b6324-c52b-40ba-96cb-b71c4009b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6"/>
            <a:ext cx="4143380" cy="3571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5-005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сведения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6576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Ф.И.О.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Ахмедова </a:t>
            </a:r>
            <a:r>
              <a:rPr lang="ru-RU" sz="4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Раисат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Абдулмажидовна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рождения: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02.11. 1979 г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рождения: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lang="ru-RU" sz="4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Бамматюрт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Хасавюртовский район ДАССР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Гражданство: РФ       Пол: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Домашний адрес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368041 с. </a:t>
            </a:r>
            <a:r>
              <a:rPr lang="ru-RU" sz="4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Новосаситли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Хасавюртовский район РД,  ул.Дружбы, 13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</a:t>
            </a:r>
            <a:r>
              <a:rPr lang="en-US" sz="4800" b="1" dirty="0" smtClean="0"/>
              <a:t> </a:t>
            </a:r>
            <a:r>
              <a:rPr lang="ru-RU" sz="4800" b="1" dirty="0" smtClean="0"/>
              <a:t>8928 578-42-27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smtClean="0"/>
              <a:t>raisatahmedova667@gmail.com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 работы: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Д/С «Салам» </a:t>
            </a:r>
            <a:r>
              <a:rPr lang="ru-RU" sz="4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с.Новосаситли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стаж: </a:t>
            </a:r>
            <a:r>
              <a:rPr lang="ru-RU" sz="4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лет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работы в МБДОУ  </a:t>
            </a:r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«Салам  - </a:t>
            </a:r>
            <a:r>
              <a:rPr lang="ru-RU" sz="4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лет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u="sng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10" name="Picture 2" descr="C:\Users\001\Desktop\9467c09e-8255-4cf8-8031-741d624b10f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4428"/>
            <a:ext cx="403860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35717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замечательная жизнь с детьми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001\Desktop\d7856f3e-7f5e-4c6c-93bf-c68c49289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14"/>
            <a:ext cx="2863851" cy="286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001\Desktop\de36b1ff-7597-42ac-adb6-5f7b0375e035.jpg"/>
          <p:cNvPicPr>
            <a:picLocks noChangeAspect="1" noChangeArrowheads="1"/>
          </p:cNvPicPr>
          <p:nvPr/>
        </p:nvPicPr>
        <p:blipFill>
          <a:blip r:embed="rId4" cstate="print"/>
          <a:srcRect t="11484" b="5532"/>
          <a:stretch>
            <a:fillRect/>
          </a:stretch>
        </p:blipFill>
        <p:spPr bwMode="auto">
          <a:xfrm>
            <a:off x="2000232" y="2428874"/>
            <a:ext cx="3286148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001\Desktop\67263905-5e1b-45e3-8642-458a1ae8276d.jpg"/>
          <p:cNvPicPr>
            <a:picLocks noChangeAspect="1" noChangeArrowheads="1"/>
          </p:cNvPicPr>
          <p:nvPr/>
        </p:nvPicPr>
        <p:blipFill>
          <a:blip r:embed="rId5" cstate="print"/>
          <a:srcRect t="22731"/>
          <a:stretch>
            <a:fillRect/>
          </a:stretch>
        </p:blipFill>
        <p:spPr bwMode="auto">
          <a:xfrm>
            <a:off x="5000628" y="1071552"/>
            <a:ext cx="3991926" cy="308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C:\Users\001\Desktop\IMG_20190725_105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34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001\Desktop\884588f6-2c41-4224-afc9-7d538f002f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14296"/>
            <a:ext cx="2928958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001\Desktop\IMG_20190725_1106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428874"/>
            <a:ext cx="30003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001\Desktop\a98f05b1-6add-45cb-9b08-9a98924f29c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285998"/>
            <a:ext cx="335758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513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 и развлечения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001\Desktop\ab5c96a4-7217-493d-88b5-0b2b50bceb00.jpg"/>
          <p:cNvPicPr>
            <a:picLocks noChangeAspect="1" noChangeArrowheads="1"/>
          </p:cNvPicPr>
          <p:nvPr/>
        </p:nvPicPr>
        <p:blipFill>
          <a:blip r:embed="rId3" cstate="print"/>
          <a:srcRect l="5995" t="16195"/>
          <a:stretch>
            <a:fillRect/>
          </a:stretch>
        </p:blipFill>
        <p:spPr bwMode="auto">
          <a:xfrm>
            <a:off x="285720" y="1000114"/>
            <a:ext cx="355333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001\Desktop\2ecd8e62-05b4-4265-879f-f5d66d93ad1c.jpg"/>
          <p:cNvPicPr>
            <a:picLocks noChangeAspect="1" noChangeArrowheads="1"/>
          </p:cNvPicPr>
          <p:nvPr/>
        </p:nvPicPr>
        <p:blipFill>
          <a:blip r:embed="rId4" cstate="print"/>
          <a:srcRect b="21250"/>
          <a:stretch>
            <a:fillRect/>
          </a:stretch>
        </p:blipFill>
        <p:spPr bwMode="auto">
          <a:xfrm>
            <a:off x="2500298" y="1857370"/>
            <a:ext cx="381001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cer\Desktop\нов.утр\d9fdfd8a-9760-415d-adfc-75c3e54da3b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142990"/>
            <a:ext cx="3999699" cy="299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pic>
        <p:nvPicPr>
          <p:cNvPr id="3" name="Рисунок 2" descr="IMG_20181218_103527.jpg"/>
          <p:cNvPicPr/>
          <p:nvPr/>
        </p:nvPicPr>
        <p:blipFill>
          <a:blip r:embed="rId3" cstate="print"/>
          <a:srcRect t="22096" r="47408" b="16043"/>
          <a:stretch>
            <a:fillRect/>
          </a:stretch>
        </p:blipFill>
        <p:spPr>
          <a:xfrm>
            <a:off x="357158" y="214296"/>
            <a:ext cx="3122760" cy="2756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20190222_11251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628" y="571486"/>
            <a:ext cx="3908132" cy="2931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Users\acer\Desktop\b63f1e7d-6e1d-4e57-a5db-961eee86218d.jpg"/>
          <p:cNvPicPr/>
          <p:nvPr/>
        </p:nvPicPr>
        <p:blipFill>
          <a:blip r:embed="rId5" cstate="print"/>
          <a:srcRect l="6371" b="4682"/>
          <a:stretch>
            <a:fillRect/>
          </a:stretch>
        </p:blipFill>
        <p:spPr bwMode="auto">
          <a:xfrm>
            <a:off x="2143108" y="2071684"/>
            <a:ext cx="3656023" cy="27956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074" name="Picture 2" descr="C:\Users\001\Desktop\e542cf34-47a9-4599-94ea-0543f5ce84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001\Desktop\3d4cfa98-b1e9-47b3-9cde-68241e3c7c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6"/>
            <a:ext cx="4000528" cy="380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001\Desktop\ee3e1bd2-ff54-4310-a619-0e9b9bf19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285998"/>
            <a:ext cx="4223518" cy="257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7" y="0"/>
            <a:ext cx="9286908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928676"/>
            <a:ext cx="62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Желаю, всем…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Кто-то когда – то сказал: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Работай, как будто тебе не надо денег   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Люби, как будто тебе никто никогда не причинил боль.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Танцуй, как будто никто не смотрит.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 Пой, как будто никто не слышит.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 Живи, как будто на Земле рай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001\Desktop\bWzuqpDEY58.jpg"/>
          <p:cNvPicPr>
            <a:picLocks noChangeAspect="1" noChangeArrowheads="1"/>
          </p:cNvPicPr>
          <p:nvPr/>
        </p:nvPicPr>
        <p:blipFill>
          <a:blip r:embed="rId3" cstate="print"/>
          <a:srcRect l="5000" t="10635" r="6875" b="6491"/>
          <a:stretch>
            <a:fillRect/>
          </a:stretch>
        </p:blipFill>
        <p:spPr bwMode="auto">
          <a:xfrm>
            <a:off x="6709750" y="2928940"/>
            <a:ext cx="24342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Профессия воспитатель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57549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Воспитатель – кто это такой?</a:t>
            </a:r>
            <a:b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Наставник или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назидатель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?</a:t>
            </a:r>
            <a:b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 может, он творец и душ ваятель?</a:t>
            </a:r>
            <a:b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 может просто человек,</a:t>
            </a:r>
            <a:b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След оставляющий на век?</a:t>
            </a:r>
            <a:b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простотой и глубиной души</a:t>
            </a:r>
            <a:b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Способный в жизнь нам выстроить мосты!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 педагогическое кредо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14800" cy="3394472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«Уча других , учусь сама,</a:t>
            </a:r>
          </a:p>
          <a:p>
            <a:pPr>
              <a:buNone/>
            </a:pPr>
            <a:r>
              <a:rPr lang="ru-RU" b="1" dirty="0" smtClean="0"/>
              <a:t>и детство проживаю</a:t>
            </a:r>
          </a:p>
          <a:p>
            <a:pPr>
              <a:buNone/>
            </a:pPr>
            <a:r>
              <a:rPr lang="ru-RU" b="1" dirty="0" smtClean="0"/>
              <a:t>многократно»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38642" cy="3394472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</p:txBody>
      </p:sp>
      <p:pic>
        <p:nvPicPr>
          <p:cNvPr id="1027" name="Picture 3" descr="C:\Users\001\Desktop\806e5d63-9fa4-4576-a759-13b974041c9c.jpg"/>
          <p:cNvPicPr>
            <a:picLocks noChangeAspect="1" noChangeArrowheads="1"/>
          </p:cNvPicPr>
          <p:nvPr/>
        </p:nvPicPr>
        <p:blipFill>
          <a:blip r:embed="rId4" cstate="print"/>
          <a:srcRect l="26718" r="18789" b="24010"/>
          <a:stretch>
            <a:fillRect/>
          </a:stretch>
        </p:blipFill>
        <p:spPr bwMode="auto">
          <a:xfrm>
            <a:off x="4714876" y="1285866"/>
            <a:ext cx="400052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 любимое изречение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«Воспитание имеет приоритет над образованием.</a:t>
            </a:r>
          </a:p>
          <a:p>
            <a:pPr>
              <a:buNone/>
            </a:pPr>
            <a:r>
              <a:rPr lang="ru-RU" b="1" dirty="0" smtClean="0"/>
              <a:t>     Создает человека        воспитание»</a:t>
            </a:r>
            <a:endParaRPr lang="ru-RU" b="1" dirty="0"/>
          </a:p>
        </p:txBody>
      </p:sp>
      <p:pic>
        <p:nvPicPr>
          <p:cNvPr id="1026" name="Picture 2" descr="C:\Users\001\Desktop\Раисат\3ed8bce6-957a-415d-b7ef-8c6b8444e6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500"/>
          <a:stretch>
            <a:fillRect/>
          </a:stretch>
        </p:blipFill>
        <p:spPr bwMode="auto">
          <a:xfrm>
            <a:off x="5286380" y="1200151"/>
            <a:ext cx="3000396" cy="31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Личностные характеристики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00364" y="785800"/>
            <a:ext cx="4286280" cy="407196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5600" b="1" dirty="0" smtClean="0"/>
              <a:t>Ответственность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Отзывчивость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Находчивость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Самокритичность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Работоспособность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Тактичность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Умение ладить с людьми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Энтузиазм</a:t>
            </a:r>
          </a:p>
          <a:p>
            <a:endParaRPr lang="ru-RU" sz="6400" b="1" dirty="0" smtClean="0"/>
          </a:p>
          <a:p>
            <a:r>
              <a:rPr lang="ru-RU" sz="6400" b="1" dirty="0" smtClean="0"/>
              <a:t>Целеустремленность</a:t>
            </a:r>
            <a:endParaRPr lang="ru-RU" sz="6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Эссе «Я — воспитатель! Я этим горжусь!»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3700" dirty="0" smtClean="0"/>
          </a:p>
          <a:p>
            <a:pPr>
              <a:buNone/>
            </a:pPr>
            <a:r>
              <a:rPr lang="ru-RU" sz="3700" b="1" dirty="0" smtClean="0"/>
              <a:t>          Средь моря значимых профессий</a:t>
            </a:r>
          </a:p>
          <a:p>
            <a:pPr>
              <a:buNone/>
            </a:pPr>
            <a:r>
              <a:rPr lang="ru-RU" sz="3700" b="1" dirty="0" smtClean="0"/>
              <a:t>          Себе я выбрала одну</a:t>
            </a:r>
          </a:p>
          <a:p>
            <a:pPr>
              <a:buNone/>
            </a:pPr>
            <a:r>
              <a:rPr lang="ru-RU" sz="3700" b="1" dirty="0" smtClean="0"/>
              <a:t>           Её нет в мире интересней</a:t>
            </a:r>
          </a:p>
          <a:p>
            <a:pPr>
              <a:buNone/>
            </a:pPr>
            <a:r>
              <a:rPr lang="ru-RU" sz="3700" b="1" dirty="0" smtClean="0"/>
              <a:t>           Она живёт в детском саду.</a:t>
            </a:r>
          </a:p>
          <a:p>
            <a:pPr>
              <a:buNone/>
            </a:pPr>
            <a:r>
              <a:rPr lang="ru-RU" sz="3700" dirty="0" smtClean="0"/>
              <a:t> </a:t>
            </a:r>
          </a:p>
          <a:p>
            <a:pPr>
              <a:buNone/>
            </a:pPr>
            <a:r>
              <a:rPr lang="ru-RU" sz="3700" dirty="0" smtClean="0"/>
              <a:t>          Иногда, я размышляю над тем, чем бы я могла заниматься, если бы однажды судьба не привела меня в детский сад? До сих пор, на этот вопрос, я не нашла ответа.</a:t>
            </a:r>
          </a:p>
          <a:p>
            <a:pPr>
              <a:buNone/>
            </a:pPr>
            <a:r>
              <a:rPr lang="ru-RU" sz="3700" b="1" dirty="0" smtClean="0"/>
              <a:t>          Воспитателем</a:t>
            </a:r>
            <a:r>
              <a:rPr lang="ru-RU" sz="3700" dirty="0" smtClean="0"/>
              <a:t> я работаю15 лет, но другой профессии для себя не желаю. Работая в детском саду, я ни разу не усомнилась в выборе своей профессии, но с каждым годом всё больше убеждаюсь, как это нелегко - </a:t>
            </a:r>
            <a:r>
              <a:rPr lang="ru-RU" sz="3700" b="1" dirty="0" smtClean="0"/>
              <a:t>воспитывать детей</a:t>
            </a:r>
            <a:r>
              <a:rPr lang="ru-RU" sz="3700" dirty="0" smtClean="0"/>
              <a:t>. Дети мне верят, на меня надеются, ждут от меня понимания и преданности. А я должна всему этому соответствовать. Дети подмечают всё: мое настроение, внешний вид. Поэтому всегда нужно быть собранной, ухоженной, внимательной к себе. Прежде чем учить и </a:t>
            </a:r>
            <a:r>
              <a:rPr lang="ru-RU" sz="3700" b="1" dirty="0" smtClean="0"/>
              <a:t>воспитывать</a:t>
            </a:r>
            <a:r>
              <a:rPr lang="ru-RU" sz="3700" dirty="0" smtClean="0"/>
              <a:t>, надо расположить к себе, стать другом. Очень трудно научить детей читать, писать, считать! Еще труднее учить любить, дружить, уважать. Каждое слово, каждый жест, каждое движение - это пример для открытых детских сердец. Именно от педагога зависит, станет ли детский сад для детей домом, в котором будет уютно, весело, тепло, красиво. Полюбит ребенок детский сад или нет. А значит, сначала надо в себе найти всё то, что мы хотим видеть в наших детях. Надо самому научиться любить и уважать, ценить и сострадать. Ведь именно от меня зависит то, какими выйдут в школьную жизнь дети.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34"/>
            <a:ext cx="8229600" cy="4643470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Детский сад - это творческая мастерская, в которой я стараюсь создать условия для того, чтобы каждый ребенок почувствовал радость от личных достижений и успехов. Быть </a:t>
            </a:r>
            <a:r>
              <a:rPr lang="ru-RU" sz="4800" b="1" dirty="0" smtClean="0"/>
              <a:t>воспитателем</a:t>
            </a:r>
            <a:r>
              <a:rPr lang="ru-RU" sz="4800" dirty="0" smtClean="0"/>
              <a:t> - это ежедневная творческая работа. </a:t>
            </a:r>
            <a:r>
              <a:rPr lang="ru-RU" sz="4800" dirty="0" err="1" smtClean="0"/>
              <a:t>Самообразовывая</a:t>
            </a:r>
            <a:r>
              <a:rPr lang="ru-RU" sz="4800" dirty="0" smtClean="0"/>
              <a:t> себя, я стараюсь улучшить окружающую среду, психологический климат в группе, сделать так, чтоб в детском саду детям было комфортно и интересно. Ведь ребенку необходим не просто уход, а </a:t>
            </a:r>
            <a:r>
              <a:rPr lang="ru-RU" sz="4800" dirty="0" err="1" smtClean="0"/>
              <a:t>психоэмоциональное</a:t>
            </a:r>
            <a:r>
              <a:rPr lang="ru-RU" sz="4800" dirty="0" smtClean="0"/>
              <a:t> взаимодействие – сначала, в семье, с мамой, затем, в детском саду, с </a:t>
            </a:r>
            <a:r>
              <a:rPr lang="ru-RU" sz="4800" b="1" dirty="0" smtClean="0"/>
              <a:t>воспитателем</a:t>
            </a:r>
            <a:r>
              <a:rPr lang="ru-RU" sz="4800" dirty="0" smtClean="0"/>
              <a:t> - это формирует его доверие к миру. Доверие ребёнка к окружающему миру, абсолютно необходимое качество для полноценной счастливой жизни.</a:t>
            </a:r>
          </a:p>
          <a:p>
            <a:r>
              <a:rPr lang="ru-RU" sz="4800" dirty="0" smtClean="0"/>
              <a:t>Какими умениями и знаниями должен обладать </a:t>
            </a:r>
            <a:r>
              <a:rPr lang="ru-RU" sz="4800" b="1" dirty="0" smtClean="0"/>
              <a:t>воспитатель</a:t>
            </a:r>
            <a:r>
              <a:rPr lang="ru-RU" sz="4800" dirty="0" smtClean="0"/>
              <a:t>? Он должен уметь всё: лепить, рисовать, клеить, вязать, шить, сажать цветы, огород, быть режиссёром и актёром, петь и танцевать с детьми, выступать перед родителями, обладать художественным вкусом, четкой дикцией, знать правила хорошего тона. Мне нравится вместе с детьми лепить и рисовать, конструировать, разводить цветы, заниматься, играть, радоваться их успехам и открывать что-то новое. У меня прекрасная миссия - дарить свою любовь детям! Что может быть важнее, чем ощущения обнявших тебя детских ручонок, доверчиво склоненной головки на твое плечо. Они учатся у меня, а я - у них. Видимо, так распорядилась жизнь, давая мне возможность подготовиться к самому главному - знакомству с огромным миром детства, любви и добра, где звучит чистый и искренний звук детского голоса.</a:t>
            </a:r>
          </a:p>
          <a:p>
            <a:r>
              <a:rPr lang="ru-RU" sz="4800" dirty="0" smtClean="0"/>
              <a:t>Мир меняется, а я должна идти в ногу со временем, постоянно учиться чему-то новому, повышать свой профессиональный уровень, заимствовать и внедрять новые технологии, методы, программы. Выпуская дошкольника из стен детского сада, я знаю, что ему будет нелегко, и поэтому на этапе дошкольного детства я, как воспитатель, должна заложить в него задатки таких личностных качеств, как инициативность, любознательность, целеустремленность, ответственность, коммуникабельность, то, что позволит ему комфортно и эффективно существовать в обществе. Мне очень хочется, чтобы воспоминания малышей о детстве, о времени, проведенном в детском саду, навсегда остались светлыми и радостными. Первый </a:t>
            </a:r>
            <a:r>
              <a:rPr lang="ru-RU" sz="4800" b="1" dirty="0" smtClean="0"/>
              <a:t>воспитатель</a:t>
            </a:r>
            <a:r>
              <a:rPr lang="ru-RU" sz="4800" dirty="0" smtClean="0"/>
              <a:t>, как и родитель, дает дорогу в жизнь, сопровождает, указывает путь и верное направление.</a:t>
            </a:r>
          </a:p>
          <a:p>
            <a:r>
              <a:rPr lang="ru-RU" sz="4800" b="1" dirty="0" smtClean="0"/>
              <a:t> Я - воспитатель! Я этим горжусь!</a:t>
            </a:r>
          </a:p>
          <a:p>
            <a:r>
              <a:rPr lang="ru-RU" sz="4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 образование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001\Desktop\Раисат\img0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79"/>
          <a:stretch>
            <a:fillRect/>
          </a:stretch>
        </p:blipFill>
        <p:spPr bwMode="auto">
          <a:xfrm>
            <a:off x="785786" y="1214428"/>
            <a:ext cx="368015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001\Desktop\Раисат\img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304"/>
            <a:ext cx="3975192" cy="2810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573</Words>
  <Application>Microsoft Office PowerPoint</Application>
  <PresentationFormat>Экран (16:9)</PresentationFormat>
  <Paragraphs>117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Общие сведения</vt:lpstr>
      <vt:lpstr>Профессия воспитатель</vt:lpstr>
      <vt:lpstr>Мое педагогическое кредо</vt:lpstr>
      <vt:lpstr>Мое любимое изречение</vt:lpstr>
      <vt:lpstr> Личностные характеристики </vt:lpstr>
      <vt:lpstr>Эссе «Я — воспитатель! Я этим горжусь!»</vt:lpstr>
      <vt:lpstr>Слайд 8</vt:lpstr>
      <vt:lpstr>Мое образование</vt:lpstr>
      <vt:lpstr>Курсы повышения квалификации</vt:lpstr>
      <vt:lpstr>Мои достижения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Праздники и развлечения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001</cp:lastModifiedBy>
  <cp:revision>102</cp:revision>
  <dcterms:created xsi:type="dcterms:W3CDTF">2021-03-20T12:46:01Z</dcterms:created>
  <dcterms:modified xsi:type="dcterms:W3CDTF">2021-03-22T13:45:33Z</dcterms:modified>
</cp:coreProperties>
</file>